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Montserrat" charset="0"/>
      <p:bold r:id="rId14"/>
      <p:boldItalic r:id="rId15"/>
    </p:embeddedFont>
    <p:embeddedFont>
      <p:font typeface="Calibri" pitchFamily="34" charset="0"/>
      <p:regular r:id="rId16"/>
      <p:bold r:id="rId17"/>
      <p:italic r:id="rId18"/>
      <p:boldItalic r:id="rId19"/>
    </p:embeddedFont>
    <p:embeddedFont>
      <p:font typeface="Montserrat Light"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57" d="100"/>
          <a:sy n="57" d="100"/>
        </p:scale>
        <p:origin x="-68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6" name="Google Shape;146;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1" name="Google Shape;131;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83"/>
        <p:cNvGrpSpPr/>
        <p:nvPr/>
      </p:nvGrpSpPr>
      <p:grpSpPr>
        <a:xfrm>
          <a:off x="0" y="0"/>
          <a:ext cx="0" cy="0"/>
          <a:chOff x="0" y="0"/>
          <a:chExt cx="0" cy="0"/>
        </a:xfrm>
      </p:grpSpPr>
      <p:sp>
        <p:nvSpPr>
          <p:cNvPr id="84" name="Google Shape;84;p13"/>
          <p:cNvSpPr/>
          <p:nvPr/>
        </p:nvSpPr>
        <p:spPr>
          <a:xfrm>
            <a:off x="-624993" y="8310341"/>
            <a:ext cx="19537985" cy="511828"/>
          </a:xfrm>
          <a:prstGeom prst="rect">
            <a:avLst/>
          </a:prstGeom>
          <a:solidFill>
            <a:srgbClr val="F8CF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13"/>
          <p:cNvGrpSpPr/>
          <p:nvPr/>
        </p:nvGrpSpPr>
        <p:grpSpPr>
          <a:xfrm>
            <a:off x="5280386" y="3484360"/>
            <a:ext cx="13007614" cy="4111118"/>
            <a:chOff x="0" y="238125"/>
            <a:chExt cx="17343485" cy="5481491"/>
          </a:xfrm>
        </p:grpSpPr>
        <p:sp>
          <p:nvSpPr>
            <p:cNvPr id="86" name="Google Shape;86;p13"/>
            <p:cNvSpPr txBox="1"/>
            <p:nvPr/>
          </p:nvSpPr>
          <p:spPr>
            <a:xfrm>
              <a:off x="0" y="238125"/>
              <a:ext cx="17343485" cy="448456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l" sz="12699" b="1" i="0" u="none" strike="noStrike" cap="none">
                  <a:solidFill>
                    <a:srgbClr val="F8CF2C"/>
                  </a:solidFill>
                  <a:latin typeface="Montserrat"/>
                  <a:ea typeface="Montserrat"/>
                  <a:cs typeface="Montserrat"/>
                  <a:sym typeface="Montserrat"/>
                </a:rPr>
                <a:t>ΠΗΓΗ ΦΩΤΟΣ: LED</a:t>
              </a:r>
              <a:endParaRPr/>
            </a:p>
          </p:txBody>
        </p:sp>
        <p:sp>
          <p:nvSpPr>
            <p:cNvPr id="87" name="Google Shape;87;p13"/>
            <p:cNvSpPr txBox="1"/>
            <p:nvPr/>
          </p:nvSpPr>
          <p:spPr>
            <a:xfrm>
              <a:off x="0" y="5173093"/>
              <a:ext cx="17343485" cy="546523"/>
            </a:xfrm>
            <a:prstGeom prst="rect">
              <a:avLst/>
            </a:prstGeom>
            <a:noFill/>
            <a:ln>
              <a:noFill/>
            </a:ln>
          </p:spPr>
          <p:txBody>
            <a:bodyPr spcFirstLastPara="1" wrap="square" lIns="0" tIns="0" rIns="0" bIns="0" anchor="t" anchorCtr="0">
              <a:spAutoFit/>
            </a:bodyPr>
            <a:lstStyle/>
            <a:p>
              <a:pPr marL="0" marR="0" lvl="0" indent="0" algn="l" rtl="0">
                <a:lnSpc>
                  <a:spcPct val="187777"/>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88" name="Google Shape;88;p13"/>
          <p:cNvSpPr/>
          <p:nvPr/>
        </p:nvSpPr>
        <p:spPr>
          <a:xfrm>
            <a:off x="1028700" y="1028700"/>
            <a:ext cx="4925084" cy="6566778"/>
          </a:xfrm>
          <a:custGeom>
            <a:avLst/>
            <a:gdLst/>
            <a:ahLst/>
            <a:cxnLst/>
            <a:rect l="l" t="t" r="r" b="b"/>
            <a:pathLst>
              <a:path w="4925084" h="6566778" extrusionOk="0">
                <a:moveTo>
                  <a:pt x="0" y="0"/>
                </a:moveTo>
                <a:lnTo>
                  <a:pt x="4925084" y="0"/>
                </a:lnTo>
                <a:lnTo>
                  <a:pt x="4925084" y="6566778"/>
                </a:lnTo>
                <a:lnTo>
                  <a:pt x="0" y="6566778"/>
                </a:lnTo>
                <a:lnTo>
                  <a:pt x="0" y="0"/>
                </a:lnTo>
                <a:close/>
              </a:path>
            </a:pathLst>
          </a:custGeom>
          <a:blipFill rotWithShape="1">
            <a:blip r:embed="rId3">
              <a:alphaModFix/>
            </a:blip>
            <a:stretch>
              <a:fillRect/>
            </a:stretch>
          </a:blipFill>
          <a:ln>
            <a:noFill/>
          </a:ln>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42"/>
        <p:cNvGrpSpPr/>
        <p:nvPr/>
      </p:nvGrpSpPr>
      <p:grpSpPr>
        <a:xfrm>
          <a:off x="0" y="0"/>
          <a:ext cx="0" cy="0"/>
          <a:chOff x="0" y="0"/>
          <a:chExt cx="0" cy="0"/>
        </a:xfrm>
      </p:grpSpPr>
      <p:sp>
        <p:nvSpPr>
          <p:cNvPr id="143" name="Google Shape;143;p22"/>
          <p:cNvSpPr/>
          <p:nvPr/>
        </p:nvSpPr>
        <p:spPr>
          <a:xfrm>
            <a:off x="1787244" y="410555"/>
            <a:ext cx="14713512" cy="9876445"/>
          </a:xfrm>
          <a:custGeom>
            <a:avLst/>
            <a:gdLst/>
            <a:ahLst/>
            <a:cxnLst/>
            <a:rect l="l" t="t" r="r" b="b"/>
            <a:pathLst>
              <a:path w="14713512" h="9876445" extrusionOk="0">
                <a:moveTo>
                  <a:pt x="0" y="0"/>
                </a:moveTo>
                <a:lnTo>
                  <a:pt x="14713512" y="0"/>
                </a:lnTo>
                <a:lnTo>
                  <a:pt x="14713512" y="9876445"/>
                </a:lnTo>
                <a:lnTo>
                  <a:pt x="0" y="9876445"/>
                </a:lnTo>
                <a:lnTo>
                  <a:pt x="0" y="0"/>
                </a:lnTo>
                <a:close/>
              </a:path>
            </a:pathLst>
          </a:custGeom>
          <a:blipFill rotWithShape="1">
            <a:blip r:embed="rId3">
              <a:alphaModFix/>
            </a:blip>
            <a:stretch>
              <a:fillRect/>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47"/>
        <p:cNvGrpSpPr/>
        <p:nvPr/>
      </p:nvGrpSpPr>
      <p:grpSpPr>
        <a:xfrm>
          <a:off x="0" y="0"/>
          <a:ext cx="0" cy="0"/>
          <a:chOff x="0" y="0"/>
          <a:chExt cx="0" cy="0"/>
        </a:xfrm>
      </p:grpSpPr>
      <p:sp>
        <p:nvSpPr>
          <p:cNvPr id="148" name="Google Shape;148;p23"/>
          <p:cNvSpPr/>
          <p:nvPr/>
        </p:nvSpPr>
        <p:spPr>
          <a:xfrm>
            <a:off x="-149787" y="1722901"/>
            <a:ext cx="18437787" cy="6490101"/>
          </a:xfrm>
          <a:custGeom>
            <a:avLst/>
            <a:gdLst/>
            <a:ahLst/>
            <a:cxnLst/>
            <a:rect l="l" t="t" r="r" b="b"/>
            <a:pathLst>
              <a:path w="18437787" h="6490101" extrusionOk="0">
                <a:moveTo>
                  <a:pt x="0" y="0"/>
                </a:moveTo>
                <a:lnTo>
                  <a:pt x="18437787" y="0"/>
                </a:lnTo>
                <a:lnTo>
                  <a:pt x="18437787" y="6490102"/>
                </a:lnTo>
                <a:lnTo>
                  <a:pt x="0" y="6490102"/>
                </a:lnTo>
                <a:lnTo>
                  <a:pt x="0" y="0"/>
                </a:lnTo>
                <a:close/>
              </a:path>
            </a:pathLst>
          </a:custGeom>
          <a:blipFill rotWithShape="1">
            <a:blip r:embed="rId3">
              <a:alphaModFix/>
            </a:blip>
            <a:stretch>
              <a:fillRect/>
            </a:stretch>
          </a:blipFill>
          <a:ln>
            <a:noFill/>
          </a:ln>
        </p:spPr>
      </p:sp>
      <p:sp>
        <p:nvSpPr>
          <p:cNvPr id="149" name="Google Shape;149;p23"/>
          <p:cNvSpPr txBox="1"/>
          <p:nvPr/>
        </p:nvSpPr>
        <p:spPr>
          <a:xfrm>
            <a:off x="6384247" y="1879021"/>
            <a:ext cx="5369719" cy="887095"/>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l" sz="5199" b="0" i="0" u="none" strike="noStrike" cap="none">
                <a:solidFill>
                  <a:srgbClr val="000000"/>
                </a:solidFill>
                <a:latin typeface="Arial"/>
                <a:ea typeface="Arial"/>
                <a:cs typeface="Arial"/>
                <a:sym typeface="Arial"/>
              </a:rPr>
              <a:t>Διαφορετικά σχήματα</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92"/>
        <p:cNvGrpSpPr/>
        <p:nvPr/>
      </p:nvGrpSpPr>
      <p:grpSpPr>
        <a:xfrm>
          <a:off x="0" y="0"/>
          <a:ext cx="0" cy="0"/>
          <a:chOff x="0" y="0"/>
          <a:chExt cx="0" cy="0"/>
        </a:xfrm>
      </p:grpSpPr>
      <p:sp>
        <p:nvSpPr>
          <p:cNvPr id="93" name="Google Shape;93;p14"/>
          <p:cNvSpPr/>
          <p:nvPr/>
        </p:nvSpPr>
        <p:spPr>
          <a:xfrm rot="5400000">
            <a:off x="-2947576" y="1713122"/>
            <a:ext cx="11183272" cy="6860755"/>
          </a:xfrm>
          <a:prstGeom prst="rect">
            <a:avLst/>
          </a:prstGeom>
          <a:solidFill>
            <a:srgbClr val="F8CF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4"/>
          <p:cNvSpPr/>
          <p:nvPr/>
        </p:nvSpPr>
        <p:spPr>
          <a:xfrm>
            <a:off x="329562" y="1860111"/>
            <a:ext cx="4925084" cy="6566778"/>
          </a:xfrm>
          <a:custGeom>
            <a:avLst/>
            <a:gdLst/>
            <a:ahLst/>
            <a:cxnLst/>
            <a:rect l="l" t="t" r="r" b="b"/>
            <a:pathLst>
              <a:path w="4925084" h="6566778" extrusionOk="0">
                <a:moveTo>
                  <a:pt x="0" y="0"/>
                </a:moveTo>
                <a:lnTo>
                  <a:pt x="4925083" y="0"/>
                </a:lnTo>
                <a:lnTo>
                  <a:pt x="4925083" y="6566778"/>
                </a:lnTo>
                <a:lnTo>
                  <a:pt x="0" y="6566778"/>
                </a:lnTo>
                <a:lnTo>
                  <a:pt x="0" y="0"/>
                </a:lnTo>
                <a:close/>
              </a:path>
            </a:pathLst>
          </a:custGeom>
          <a:blipFill rotWithShape="1">
            <a:blip r:embed="rId3">
              <a:alphaModFix/>
            </a:blip>
            <a:stretch>
              <a:fillRect/>
            </a:stretch>
          </a:blipFill>
          <a:ln>
            <a:noFill/>
          </a:ln>
        </p:spPr>
      </p:sp>
      <p:grpSp>
        <p:nvGrpSpPr>
          <p:cNvPr id="95" name="Google Shape;95;p14"/>
          <p:cNvGrpSpPr/>
          <p:nvPr/>
        </p:nvGrpSpPr>
        <p:grpSpPr>
          <a:xfrm>
            <a:off x="6515111" y="1085850"/>
            <a:ext cx="10744189" cy="5857088"/>
            <a:chOff x="0" y="76200"/>
            <a:chExt cx="14325586" cy="7809451"/>
          </a:xfrm>
        </p:grpSpPr>
        <p:sp>
          <p:nvSpPr>
            <p:cNvPr id="96" name="Google Shape;96;p14"/>
            <p:cNvSpPr txBox="1"/>
            <p:nvPr/>
          </p:nvSpPr>
          <p:spPr>
            <a:xfrm>
              <a:off x="0" y="76200"/>
              <a:ext cx="14325586" cy="1639041"/>
            </a:xfrm>
            <a:prstGeom prst="rect">
              <a:avLst/>
            </a:prstGeom>
            <a:noFill/>
            <a:ln>
              <a:noFill/>
            </a:ln>
          </p:spPr>
          <p:txBody>
            <a:bodyPr spcFirstLastPara="1" wrap="square" lIns="0" tIns="0" rIns="0" bIns="0" anchor="t" anchorCtr="0">
              <a:spAutoFit/>
            </a:bodyPr>
            <a:lstStyle/>
            <a:p>
              <a:pPr marL="0" marR="0" lvl="0" indent="0" algn="l" rtl="0">
                <a:lnSpc>
                  <a:spcPct val="109996"/>
                </a:lnSpc>
                <a:spcBef>
                  <a:spcPts val="0"/>
                </a:spcBef>
                <a:spcAft>
                  <a:spcPts val="0"/>
                </a:spcAft>
                <a:buNone/>
              </a:pPr>
              <a:r>
                <a:rPr lang="el" sz="8463" b="0" i="0" u="none" strike="noStrike" cap="none">
                  <a:solidFill>
                    <a:srgbClr val="F8CF2C"/>
                  </a:solidFill>
                  <a:latin typeface="Montserrat"/>
                  <a:ea typeface="Montserrat"/>
                  <a:cs typeface="Montserrat"/>
                  <a:sym typeface="Montserrat"/>
                </a:rPr>
                <a:t>LED δίοδος</a:t>
              </a:r>
              <a:endParaRPr/>
            </a:p>
          </p:txBody>
        </p:sp>
        <p:sp>
          <p:nvSpPr>
            <p:cNvPr id="97" name="Google Shape;97;p14"/>
            <p:cNvSpPr txBox="1"/>
            <p:nvPr/>
          </p:nvSpPr>
          <p:spPr>
            <a:xfrm>
              <a:off x="0" y="3388251"/>
              <a:ext cx="14325586" cy="4497400"/>
            </a:xfrm>
            <a:prstGeom prst="rect">
              <a:avLst/>
            </a:prstGeom>
            <a:noFill/>
            <a:ln>
              <a:noFill/>
            </a:ln>
          </p:spPr>
          <p:txBody>
            <a:bodyPr spcFirstLastPara="1" wrap="square" lIns="0" tIns="0" rIns="0" bIns="0" anchor="t" anchorCtr="0">
              <a:spAutoFit/>
            </a:bodyPr>
            <a:lstStyle/>
            <a:p>
              <a:pPr marL="0" marR="0" lvl="0" indent="0" algn="l" rtl="0">
                <a:lnSpc>
                  <a:spcPct val="178944"/>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78944"/>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78944"/>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261222"/>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23"/>
                </a:lnSpc>
                <a:spcBef>
                  <a:spcPts val="0"/>
                </a:spcBef>
                <a:spcAft>
                  <a:spcPts val="0"/>
                </a:spcAft>
                <a:buNone/>
              </a:pPr>
              <a:r>
                <a:rPr lang="el" sz="3358" b="0" i="0" u="none" strike="noStrike" cap="none">
                  <a:solidFill>
                    <a:srgbClr val="FFFEE6"/>
                  </a:solidFill>
                  <a:latin typeface="Montserrat Light"/>
                  <a:ea typeface="Montserrat Light"/>
                  <a:cs typeface="Montserrat Light"/>
                  <a:sym typeface="Montserrat Light"/>
                </a:rPr>
                <a:t>LED (δίοδος εκπομπής φωτός) - μια δίοδος δομημένη να εκπέμπει φως.</a:t>
              </a:r>
              <a:endParaRPr/>
            </a:p>
            <a:p>
              <a:pPr marL="0" marR="0" lvl="0" indent="0" algn="l" rtl="0">
                <a:lnSpc>
                  <a:spcPct val="95920"/>
                </a:lnSpc>
                <a:spcBef>
                  <a:spcPts val="0"/>
                </a:spcBef>
                <a:spcAft>
                  <a:spcPts val="0"/>
                </a:spcAft>
                <a:buNone/>
              </a:pPr>
              <a:endParaRPr sz="3358" b="0" i="0" u="none" strike="noStrike" cap="none">
                <a:solidFill>
                  <a:srgbClr val="FFFEE6"/>
                </a:solidFill>
                <a:latin typeface="Montserrat Light"/>
                <a:ea typeface="Montserrat Light"/>
                <a:cs typeface="Montserrat Light"/>
                <a:sym typeface="Montserrat Light"/>
              </a:endParaRPr>
            </a:p>
          </p:txBody>
        </p:sp>
        <p:sp>
          <p:nvSpPr>
            <p:cNvPr id="98" name="Google Shape;98;p14"/>
            <p:cNvSpPr txBox="1"/>
            <p:nvPr/>
          </p:nvSpPr>
          <p:spPr>
            <a:xfrm>
              <a:off x="0" y="2008546"/>
              <a:ext cx="14325586" cy="781521"/>
            </a:xfrm>
            <a:prstGeom prst="rect">
              <a:avLst/>
            </a:prstGeom>
            <a:noFill/>
            <a:ln>
              <a:noFill/>
            </a:ln>
          </p:spPr>
          <p:txBody>
            <a:bodyPr spcFirstLastPara="1" wrap="square" lIns="0" tIns="0" rIns="0" bIns="0" anchor="t" anchorCtr="0">
              <a:spAutoFit/>
            </a:bodyPr>
            <a:lstStyle/>
            <a:p>
              <a:pPr marL="0" marR="0" lvl="0" indent="0" algn="l" rtl="0">
                <a:lnSpc>
                  <a:spcPct val="267388"/>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02"/>
        <p:cNvGrpSpPr/>
        <p:nvPr/>
      </p:nvGrpSpPr>
      <p:grpSpPr>
        <a:xfrm>
          <a:off x="0" y="0"/>
          <a:ext cx="0" cy="0"/>
          <a:chOff x="0" y="0"/>
          <a:chExt cx="0" cy="0"/>
        </a:xfrm>
      </p:grpSpPr>
      <p:pic>
        <p:nvPicPr>
          <p:cNvPr id="3" name="2 - Εικόνα" descr="Εικόνα11.png"/>
          <p:cNvPicPr>
            <a:picLocks noChangeAspect="1"/>
          </p:cNvPicPr>
          <p:nvPr/>
        </p:nvPicPr>
        <p:blipFill>
          <a:blip r:embed="rId3"/>
          <a:stretch>
            <a:fillRect/>
          </a:stretch>
        </p:blipFill>
        <p:spPr>
          <a:xfrm>
            <a:off x="3269602" y="964276"/>
            <a:ext cx="11111416" cy="77973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07"/>
        <p:cNvGrpSpPr/>
        <p:nvPr/>
      </p:nvGrpSpPr>
      <p:grpSpPr>
        <a:xfrm>
          <a:off x="0" y="0"/>
          <a:ext cx="0" cy="0"/>
          <a:chOff x="0" y="0"/>
          <a:chExt cx="0" cy="0"/>
        </a:xfrm>
      </p:grpSpPr>
      <p:sp>
        <p:nvSpPr>
          <p:cNvPr id="108" name="Google Shape;108;p16"/>
          <p:cNvSpPr/>
          <p:nvPr/>
        </p:nvSpPr>
        <p:spPr>
          <a:xfrm rot="5400000">
            <a:off x="-2947576" y="1713122"/>
            <a:ext cx="11183272" cy="6860755"/>
          </a:xfrm>
          <a:prstGeom prst="rect">
            <a:avLst/>
          </a:prstGeom>
          <a:solidFill>
            <a:srgbClr val="F8CF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6"/>
          <p:cNvSpPr/>
          <p:nvPr/>
        </p:nvSpPr>
        <p:spPr>
          <a:xfrm>
            <a:off x="329562" y="1860111"/>
            <a:ext cx="4925084" cy="6566778"/>
          </a:xfrm>
          <a:custGeom>
            <a:avLst/>
            <a:gdLst/>
            <a:ahLst/>
            <a:cxnLst/>
            <a:rect l="l" t="t" r="r" b="b"/>
            <a:pathLst>
              <a:path w="4925084" h="6566778" extrusionOk="0">
                <a:moveTo>
                  <a:pt x="0" y="0"/>
                </a:moveTo>
                <a:lnTo>
                  <a:pt x="4925083" y="0"/>
                </a:lnTo>
                <a:lnTo>
                  <a:pt x="4925083" y="6566778"/>
                </a:lnTo>
                <a:lnTo>
                  <a:pt x="0" y="6566778"/>
                </a:lnTo>
                <a:lnTo>
                  <a:pt x="0" y="0"/>
                </a:lnTo>
                <a:close/>
              </a:path>
            </a:pathLst>
          </a:custGeom>
          <a:blipFill rotWithShape="1">
            <a:blip r:embed="rId3">
              <a:alphaModFix/>
            </a:blip>
            <a:stretch>
              <a:fillRect/>
            </a:stretch>
          </a:blipFill>
          <a:ln>
            <a:noFill/>
          </a:ln>
        </p:spPr>
      </p:sp>
      <p:grpSp>
        <p:nvGrpSpPr>
          <p:cNvPr id="110" name="Google Shape;110;p16"/>
          <p:cNvGrpSpPr/>
          <p:nvPr/>
        </p:nvGrpSpPr>
        <p:grpSpPr>
          <a:xfrm>
            <a:off x="6515111" y="1085850"/>
            <a:ext cx="10744189" cy="6834507"/>
            <a:chOff x="0" y="76200"/>
            <a:chExt cx="14325586" cy="9112676"/>
          </a:xfrm>
        </p:grpSpPr>
        <p:sp>
          <p:nvSpPr>
            <p:cNvPr id="111" name="Google Shape;111;p16"/>
            <p:cNvSpPr txBox="1"/>
            <p:nvPr/>
          </p:nvSpPr>
          <p:spPr>
            <a:xfrm>
              <a:off x="0" y="76200"/>
              <a:ext cx="14325586" cy="1639041"/>
            </a:xfrm>
            <a:prstGeom prst="rect">
              <a:avLst/>
            </a:prstGeom>
            <a:noFill/>
            <a:ln>
              <a:noFill/>
            </a:ln>
          </p:spPr>
          <p:txBody>
            <a:bodyPr spcFirstLastPara="1" wrap="square" lIns="0" tIns="0" rIns="0" bIns="0" anchor="t" anchorCtr="0">
              <a:spAutoFit/>
            </a:bodyPr>
            <a:lstStyle/>
            <a:p>
              <a:pPr marL="0" marR="0" lvl="0" indent="0" algn="l" rtl="0">
                <a:lnSpc>
                  <a:spcPct val="109996"/>
                </a:lnSpc>
                <a:spcBef>
                  <a:spcPts val="0"/>
                </a:spcBef>
                <a:spcAft>
                  <a:spcPts val="0"/>
                </a:spcAft>
                <a:buNone/>
              </a:pPr>
              <a:r>
                <a:rPr lang="el" sz="8463" b="0" i="0" u="none" strike="noStrike" cap="none">
                  <a:solidFill>
                    <a:srgbClr val="F8CF2C"/>
                  </a:solidFill>
                  <a:latin typeface="Montserrat"/>
                  <a:ea typeface="Montserrat"/>
                  <a:cs typeface="Montserrat"/>
                  <a:sym typeface="Montserrat"/>
                </a:rPr>
                <a:t>LED δίοδος</a:t>
              </a:r>
              <a:endParaRPr/>
            </a:p>
          </p:txBody>
        </p:sp>
        <p:sp>
          <p:nvSpPr>
            <p:cNvPr id="112" name="Google Shape;112;p16"/>
            <p:cNvSpPr txBox="1"/>
            <p:nvPr/>
          </p:nvSpPr>
          <p:spPr>
            <a:xfrm>
              <a:off x="0" y="3388251"/>
              <a:ext cx="14325586" cy="5800625"/>
            </a:xfrm>
            <a:prstGeom prst="rect">
              <a:avLst/>
            </a:prstGeom>
            <a:noFill/>
            <a:ln>
              <a:noFill/>
            </a:ln>
          </p:spPr>
          <p:txBody>
            <a:bodyPr spcFirstLastPara="1" wrap="square" lIns="0" tIns="0" rIns="0" bIns="0" anchor="t" anchorCtr="0">
              <a:spAutoFit/>
            </a:bodyPr>
            <a:lstStyle/>
            <a:p>
              <a:pPr marL="0" marR="0" lvl="0" indent="0" algn="l" rtl="0">
                <a:lnSpc>
                  <a:spcPct val="178944"/>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23"/>
                </a:lnSpc>
                <a:spcBef>
                  <a:spcPts val="0"/>
                </a:spcBef>
                <a:spcAft>
                  <a:spcPts val="0"/>
                </a:spcAft>
                <a:buNone/>
              </a:pPr>
              <a:r>
                <a:rPr lang="el" sz="3358" b="0" i="0" u="none" strike="noStrike" cap="none">
                  <a:solidFill>
                    <a:srgbClr val="FFFEE6"/>
                  </a:solidFill>
                  <a:latin typeface="Montserrat Light"/>
                  <a:ea typeface="Montserrat Light"/>
                  <a:cs typeface="Montserrat Light"/>
                  <a:sym typeface="Montserrat Light"/>
                </a:rPr>
                <a:t>Τα LED έχουν αποκτήσει πρόσφατα ταχεία δημοτικότητα στις εφαρμογές φωτισμού. Τα κύρια πλεονεκτήματα των LED σε σύγκριση με τις πηγές φωτός πυρακτώσεως είναι χαμηλότερη κατανάλωση ενέργειας, μεγαλύτερη διάρκεια ζωής, υψηλότερη απόδοση, συμπαγές μέγεθος, άμεση ενεργοποίηση/απενεργοποίηση και μεγαλύτερη ανθεκτικότητα και αξιοπιστία.</a:t>
              </a:r>
              <a:endParaRPr/>
            </a:p>
            <a:p>
              <a:pPr marL="0" marR="0" lvl="0" indent="0" algn="l" rtl="0">
                <a:lnSpc>
                  <a:spcPct val="95920"/>
                </a:lnSpc>
                <a:spcBef>
                  <a:spcPts val="0"/>
                </a:spcBef>
                <a:spcAft>
                  <a:spcPts val="0"/>
                </a:spcAft>
                <a:buNone/>
              </a:pPr>
              <a:endParaRPr sz="3358" b="0" i="0" u="none" strike="noStrike" cap="none">
                <a:solidFill>
                  <a:srgbClr val="FFFEE6"/>
                </a:solidFill>
                <a:latin typeface="Montserrat Light"/>
                <a:ea typeface="Montserrat Light"/>
                <a:cs typeface="Montserrat Light"/>
                <a:sym typeface="Montserrat Light"/>
              </a:endParaRPr>
            </a:p>
          </p:txBody>
        </p:sp>
        <p:sp>
          <p:nvSpPr>
            <p:cNvPr id="113" name="Google Shape;113;p16"/>
            <p:cNvSpPr txBox="1"/>
            <p:nvPr/>
          </p:nvSpPr>
          <p:spPr>
            <a:xfrm>
              <a:off x="0" y="2008546"/>
              <a:ext cx="14325586" cy="781521"/>
            </a:xfrm>
            <a:prstGeom prst="rect">
              <a:avLst/>
            </a:prstGeom>
            <a:noFill/>
            <a:ln>
              <a:noFill/>
            </a:ln>
          </p:spPr>
          <p:txBody>
            <a:bodyPr spcFirstLastPara="1" wrap="square" lIns="0" tIns="0" rIns="0" bIns="0" anchor="t" anchorCtr="0">
              <a:spAutoFit/>
            </a:bodyPr>
            <a:lstStyle/>
            <a:p>
              <a:pPr marL="0" marR="0" lvl="0" indent="0" algn="l" rtl="0">
                <a:lnSpc>
                  <a:spcPct val="267388"/>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7"/>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636" t="-3079" r="-896" b="-17181"/>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13546" r="-2373" b="-7708"/>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17" t="-19087" b="-657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32"/>
        <p:cNvGrpSpPr/>
        <p:nvPr/>
      </p:nvGrpSpPr>
      <p:grpSpPr>
        <a:xfrm>
          <a:off x="0" y="0"/>
          <a:ext cx="0" cy="0"/>
          <a:chOff x="0" y="0"/>
          <a:chExt cx="0" cy="0"/>
        </a:xfrm>
      </p:grpSpPr>
      <p:sp>
        <p:nvSpPr>
          <p:cNvPr id="133" name="Google Shape;133;p20"/>
          <p:cNvSpPr/>
          <p:nvPr/>
        </p:nvSpPr>
        <p:spPr>
          <a:xfrm>
            <a:off x="0" y="-215848"/>
            <a:ext cx="18288000" cy="11531515"/>
          </a:xfrm>
          <a:custGeom>
            <a:avLst/>
            <a:gdLst/>
            <a:ahLst/>
            <a:cxnLst/>
            <a:rect l="l" t="t" r="r" b="b"/>
            <a:pathLst>
              <a:path w="18288000" h="11531515" extrusionOk="0">
                <a:moveTo>
                  <a:pt x="0" y="0"/>
                </a:moveTo>
                <a:lnTo>
                  <a:pt x="18288000" y="0"/>
                </a:lnTo>
                <a:lnTo>
                  <a:pt x="18288000" y="11531515"/>
                </a:lnTo>
                <a:lnTo>
                  <a:pt x="0" y="11531515"/>
                </a:lnTo>
                <a:lnTo>
                  <a:pt x="0" y="0"/>
                </a:lnTo>
                <a:close/>
              </a:path>
            </a:pathLst>
          </a:custGeom>
          <a:blipFill rotWithShape="1">
            <a:blip r:embed="rId3">
              <a:alphaModFix/>
            </a:blip>
            <a:stretch>
              <a:fillRect t="-4712" b="-4711"/>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52827"/>
        </a:solidFill>
        <a:effectLst/>
      </p:bgPr>
    </p:bg>
    <p:spTree>
      <p:nvGrpSpPr>
        <p:cNvPr id="1" name="Shape 137"/>
        <p:cNvGrpSpPr/>
        <p:nvPr/>
      </p:nvGrpSpPr>
      <p:grpSpPr>
        <a:xfrm>
          <a:off x="0" y="0"/>
          <a:ext cx="0" cy="0"/>
          <a:chOff x="0" y="0"/>
          <a:chExt cx="0" cy="0"/>
        </a:xfrm>
      </p:grpSpPr>
      <p:sp>
        <p:nvSpPr>
          <p:cNvPr id="138" name="Google Shape;138;p21"/>
          <p:cNvSpPr/>
          <p:nvPr/>
        </p:nvSpPr>
        <p:spPr>
          <a:xfrm>
            <a:off x="0" y="-121170"/>
            <a:ext cx="18288000" cy="10529341"/>
          </a:xfrm>
          <a:custGeom>
            <a:avLst/>
            <a:gdLst/>
            <a:ahLst/>
            <a:cxnLst/>
            <a:rect l="l" t="t" r="r" b="b"/>
            <a:pathLst>
              <a:path w="18288000" h="10529341" extrusionOk="0">
                <a:moveTo>
                  <a:pt x="0" y="0"/>
                </a:moveTo>
                <a:lnTo>
                  <a:pt x="18288000" y="0"/>
                </a:lnTo>
                <a:lnTo>
                  <a:pt x="18288000" y="10529340"/>
                </a:lnTo>
                <a:lnTo>
                  <a:pt x="0" y="10529340"/>
                </a:lnTo>
                <a:lnTo>
                  <a:pt x="0" y="0"/>
                </a:lnTo>
                <a:close/>
              </a:path>
            </a:pathLst>
          </a:custGeom>
          <a:blipFill rotWithShape="1">
            <a:blip r:embed="rId3">
              <a:alphaModFix/>
            </a:blip>
            <a:stretch>
              <a:fillRect t="-7858" b="-7858"/>
            </a:stretch>
          </a:blipFill>
          <a:ln>
            <a:noFill/>
          </a:ln>
        </p:spPr>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Words>
  <PresentationFormat>Προσαρμογή</PresentationFormat>
  <Paragraphs>11</Paragraphs>
  <Slides>11</Slides>
  <Notes>11</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11</vt:i4>
      </vt:variant>
    </vt:vector>
  </HeadingPairs>
  <TitlesOfParts>
    <vt:vector size="16" baseType="lpstr">
      <vt:lpstr>Arial</vt:lpstr>
      <vt:lpstr>Montserrat</vt:lpstr>
      <vt:lpstr>Calibri</vt:lpstr>
      <vt:lpstr>Montserrat Light</vt:lpstr>
      <vt:lpstr>Office Theme</vt:lpstr>
      <vt:lpstr>Διαφάνεια 1</vt:lpstr>
      <vt:lpstr>Διαφάνεια 2</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user</dc:creator>
  <cp:lastModifiedBy>user</cp:lastModifiedBy>
  <cp:revision>1</cp:revision>
  <dcterms:modified xsi:type="dcterms:W3CDTF">2024-07-22T16:16:21Z</dcterms:modified>
</cp:coreProperties>
</file>